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2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354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80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88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9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49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16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95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074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36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408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37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779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54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786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212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04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10D8026-EE0B-4315-AAB1-CE778D5C5314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944ADD5-340B-4F42-AD02-30EEC5FF1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2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1378" y="2143276"/>
            <a:ext cx="8825658" cy="1723330"/>
          </a:xfrm>
        </p:spPr>
        <p:txBody>
          <a:bodyPr anchor="ctr"/>
          <a:lstStyle/>
          <a:p>
            <a:r>
              <a:rPr lang="ru-RU" sz="2800" b="1" dirty="0"/>
              <a:t>Поствакцинальные реакции: понятие нормы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1378" y="4341951"/>
            <a:ext cx="8825658" cy="1457957"/>
          </a:xfrm>
        </p:spPr>
        <p:txBody>
          <a:bodyPr anchor="ctr">
            <a:normAutofit/>
          </a:bodyPr>
          <a:lstStyle/>
          <a:p>
            <a:pPr algn="ctr"/>
            <a:r>
              <a:rPr lang="ru-RU" sz="1600" b="1" dirty="0"/>
              <a:t>Поствакцинальные реакции представляют собой нормальные реакции организма на введение в организм чужеродного антигена и отражают процесс работы иммунитета.</a:t>
            </a:r>
            <a:endParaRPr lang="ru-RU" sz="16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36" y="801189"/>
            <a:ext cx="1057203" cy="9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06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99404" y="973667"/>
            <a:ext cx="8761413" cy="567749"/>
          </a:xfrm>
        </p:spPr>
        <p:txBody>
          <a:bodyPr anchor="t"/>
          <a:lstStyle/>
          <a:p>
            <a:pPr algn="ctr"/>
            <a:r>
              <a:rPr lang="ru-RU" sz="2000" b="1" i="1" dirty="0"/>
              <a:t>Выделяют местные и общие реакции после введения вакцины</a:t>
            </a:r>
            <a:r>
              <a:rPr lang="ru-RU" sz="2000" b="1" i="1" dirty="0" smtClean="0"/>
              <a:t>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154954" y="2408101"/>
            <a:ext cx="4825159" cy="600892"/>
          </a:xfrm>
        </p:spPr>
        <p:txBody>
          <a:bodyPr anchor="ctr"/>
          <a:lstStyle/>
          <a:p>
            <a:pPr algn="ctr"/>
            <a:r>
              <a:rPr lang="ru-RU" sz="1400" b="1" dirty="0"/>
              <a:t>Местные </a:t>
            </a:r>
            <a:r>
              <a:rPr lang="ru-RU" sz="1400" dirty="0"/>
              <a:t>реакции на введение препарата проявляются в месте инъекции</a:t>
            </a:r>
            <a:r>
              <a:rPr lang="ru-RU" sz="1400" dirty="0" smtClean="0"/>
              <a:t>:</a:t>
            </a:r>
            <a:endParaRPr lang="ru-RU" sz="14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1154954" y="3027544"/>
            <a:ext cx="4825158" cy="3451633"/>
          </a:xfrm>
        </p:spPr>
        <p:txBody>
          <a:bodyPr>
            <a:normAutofit fontScale="85000" lnSpcReduction="10000"/>
          </a:bodyPr>
          <a:lstStyle/>
          <a:p>
            <a:pPr lvl="0" fontAlgn="t"/>
            <a:r>
              <a:rPr lang="ru-RU" dirty="0" smtClean="0"/>
              <a:t>отёк;</a:t>
            </a:r>
            <a:endParaRPr lang="ru-RU" dirty="0"/>
          </a:p>
          <a:p>
            <a:pPr lvl="0" fontAlgn="t"/>
            <a:r>
              <a:rPr lang="ru-RU" dirty="0"/>
              <a:t>болезненность;</a:t>
            </a:r>
          </a:p>
          <a:p>
            <a:pPr lvl="0" fontAlgn="t"/>
            <a:r>
              <a:rPr lang="ru-RU" dirty="0"/>
              <a:t>уплотнение;</a:t>
            </a:r>
          </a:p>
          <a:p>
            <a:pPr lvl="0" fontAlgn="t"/>
            <a:r>
              <a:rPr lang="ru-RU" dirty="0"/>
              <a:t>гиперемия.</a:t>
            </a:r>
          </a:p>
          <a:p>
            <a:pPr marL="0" indent="0" fontAlgn="t">
              <a:buNone/>
            </a:pPr>
            <a:r>
              <a:rPr lang="ru-RU" dirty="0"/>
              <a:t>Кроме того, выраженность реакции можно установить по диаметру инфильтрата или гиперемии:</a:t>
            </a:r>
          </a:p>
          <a:p>
            <a:pPr lvl="0" fontAlgn="t"/>
            <a:r>
              <a:rPr lang="ru-RU" dirty="0"/>
              <a:t>8 см и более – сильная реакция (также проявляется лимфангит с лимфаденитом;</a:t>
            </a:r>
          </a:p>
          <a:p>
            <a:pPr lvl="0" fontAlgn="t"/>
            <a:r>
              <a:rPr lang="ru-RU" dirty="0"/>
              <a:t>5-8 см – средняя реакция;</a:t>
            </a:r>
          </a:p>
          <a:p>
            <a:pPr lvl="0" fontAlgn="t"/>
            <a:r>
              <a:rPr lang="ru-RU" dirty="0"/>
              <a:t>2-5 см – слабая реакция.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208710" y="2538367"/>
            <a:ext cx="4825159" cy="470626"/>
          </a:xfrm>
        </p:spPr>
        <p:txBody>
          <a:bodyPr anchor="ctr"/>
          <a:lstStyle/>
          <a:p>
            <a:pPr algn="ctr"/>
            <a:r>
              <a:rPr lang="ru-RU" sz="1400" b="1" dirty="0"/>
              <a:t>Общие </a:t>
            </a:r>
            <a:r>
              <a:rPr lang="ru-RU" sz="1400" dirty="0"/>
              <a:t>поствакцинальные реакции выражают состояние организма в целом</a:t>
            </a:r>
            <a:r>
              <a:rPr lang="ru-RU" sz="1400" dirty="0" smtClean="0"/>
              <a:t>:</a:t>
            </a:r>
            <a:endParaRPr lang="ru-RU" sz="1400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208710" y="3027544"/>
            <a:ext cx="5295313" cy="3599679"/>
          </a:xfrm>
        </p:spPr>
        <p:txBody>
          <a:bodyPr>
            <a:normAutofit fontScale="77500" lnSpcReduction="20000"/>
          </a:bodyPr>
          <a:lstStyle/>
          <a:p>
            <a:pPr lvl="0" fontAlgn="t"/>
            <a:r>
              <a:rPr lang="ru-RU" dirty="0"/>
              <a:t>сыпь;</a:t>
            </a:r>
          </a:p>
          <a:p>
            <a:pPr lvl="0" fontAlgn="t"/>
            <a:r>
              <a:rPr lang="ru-RU" dirty="0"/>
              <a:t>похолодание конечностей, цианоз;</a:t>
            </a:r>
          </a:p>
          <a:p>
            <a:pPr lvl="0" fontAlgn="t"/>
            <a:r>
              <a:rPr lang="ru-RU" dirty="0"/>
              <a:t>беспокойство и недомогание;</a:t>
            </a:r>
          </a:p>
          <a:p>
            <a:pPr lvl="0" fontAlgn="t"/>
            <a:r>
              <a:rPr lang="ru-RU" dirty="0"/>
              <a:t>повышение температуры тела;</a:t>
            </a:r>
          </a:p>
          <a:p>
            <a:pPr lvl="0" fontAlgn="t"/>
            <a:r>
              <a:rPr lang="ru-RU" dirty="0"/>
              <a:t>головокружение, головная боль;</a:t>
            </a:r>
          </a:p>
          <a:p>
            <a:pPr lvl="0" fontAlgn="t"/>
            <a:r>
              <a:rPr lang="ru-RU" dirty="0"/>
              <a:t>нарушения аппетита и сна.</a:t>
            </a:r>
          </a:p>
          <a:p>
            <a:pPr marL="0" indent="0" fontAlgn="t">
              <a:buNone/>
            </a:pPr>
            <a:r>
              <a:rPr lang="ru-RU" dirty="0"/>
              <a:t>Общие реакции организма подразделяются на:</a:t>
            </a:r>
          </a:p>
          <a:p>
            <a:pPr lvl="0" fontAlgn="t"/>
            <a:r>
              <a:rPr lang="ru-RU" dirty="0"/>
              <a:t>Сильные – выраженные признаки интоксикации, температура выше 40С, лихорадка.</a:t>
            </a:r>
          </a:p>
          <a:p>
            <a:pPr lvl="0" fontAlgn="t"/>
            <a:r>
              <a:rPr lang="ru-RU" dirty="0"/>
              <a:t>Средние – умеренно выраженная интоксикация, высокая температура (до 38-39,9С).</a:t>
            </a:r>
          </a:p>
          <a:p>
            <a:pPr lvl="0" fontAlgn="t"/>
            <a:r>
              <a:rPr lang="ru-RU" dirty="0"/>
              <a:t>Слабые – симптомы интоксикации отсутствуют, повышенная температура (37,5-37,9С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01" y="572440"/>
            <a:ext cx="1057203" cy="9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33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686179" y="1679402"/>
            <a:ext cx="8825658" cy="3453678"/>
          </a:xfrm>
        </p:spPr>
        <p:txBody>
          <a:bodyPr anchor="ctr"/>
          <a:lstStyle/>
          <a:p>
            <a:pPr algn="ctr"/>
            <a:r>
              <a:rPr lang="ru-RU" sz="3600" b="1" dirty="0"/>
              <a:t>Если у пациента общие и местные поствакцинальные реакции имеют нетяжёлый характер, то в целом это признак хорошей работы иммунитета</a:t>
            </a:r>
            <a:r>
              <a:rPr lang="ru-RU" sz="3600" b="1" dirty="0" smtClean="0"/>
              <a:t>!!!</a:t>
            </a:r>
            <a:endParaRPr lang="ru-RU" sz="3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48" y="722812"/>
            <a:ext cx="1057203" cy="9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44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</TotalTime>
  <Words>186</Words>
  <Application>Microsoft Office PowerPoint</Application>
  <PresentationFormat>Широкоэкранный</PresentationFormat>
  <Paragraphs>24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Ион (конференц-зал)</vt:lpstr>
      <vt:lpstr>Поствакцинальные реакции: понятие нормы </vt:lpstr>
      <vt:lpstr>Выделяют местные и общие реакции после введения вакцины.</vt:lpstr>
      <vt:lpstr>Если у пациента общие и местные поствакцинальные реакции имеют нетяжёлый характер, то в целом это признак хорошей работы иммунитета!!!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Поствакцинальные реакции: понятие нормы</dc:title>
  <dc:creator>Admin</dc:creator>
  <cp:lastModifiedBy>Савицкая Юлия Олеговна</cp:lastModifiedBy>
  <cp:revision>3</cp:revision>
  <dcterms:created xsi:type="dcterms:W3CDTF">2019-11-07T08:43:53Z</dcterms:created>
  <dcterms:modified xsi:type="dcterms:W3CDTF">2019-11-12T04:29:35Z</dcterms:modified>
</cp:coreProperties>
</file>